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440" r:id="rId3"/>
    <p:sldId id="469" r:id="rId4"/>
    <p:sldId id="490" r:id="rId5"/>
    <p:sldId id="471" r:id="rId6"/>
    <p:sldId id="472" r:id="rId7"/>
    <p:sldId id="473" r:id="rId8"/>
    <p:sldId id="501" r:id="rId9"/>
    <p:sldId id="502" r:id="rId10"/>
    <p:sldId id="474" r:id="rId11"/>
    <p:sldId id="475" r:id="rId12"/>
    <p:sldId id="476" r:id="rId13"/>
    <p:sldId id="491" r:id="rId14"/>
    <p:sldId id="477" r:id="rId15"/>
    <p:sldId id="504" r:id="rId16"/>
    <p:sldId id="500" r:id="rId17"/>
    <p:sldId id="503" r:id="rId18"/>
    <p:sldId id="479" r:id="rId19"/>
    <p:sldId id="483" r:id="rId20"/>
    <p:sldId id="505" r:id="rId21"/>
    <p:sldId id="506" r:id="rId22"/>
    <p:sldId id="499" r:id="rId23"/>
    <p:sldId id="480" r:id="rId24"/>
    <p:sldId id="496" r:id="rId25"/>
    <p:sldId id="494" r:id="rId26"/>
    <p:sldId id="495" r:id="rId27"/>
    <p:sldId id="462" r:id="rId28"/>
    <p:sldId id="465" r:id="rId29"/>
    <p:sldId id="265" r:id="rId30"/>
    <p:sldId id="508" r:id="rId3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075" autoAdjust="0"/>
    <p:restoredTop sz="75349" autoAdjust="0"/>
  </p:normalViewPr>
  <p:slideViewPr>
    <p:cSldViewPr snapToGrid="0">
      <p:cViewPr>
        <p:scale>
          <a:sx n="118" d="100"/>
          <a:sy n="118" d="100"/>
        </p:scale>
        <p:origin x="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1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1CA79-2599-4315-B6AE-5F2874CAD386}" type="datetimeFigureOut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A2357-0992-46ED-803D-80E7A7412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2357-0992-46ED-803D-80E7A74122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8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9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3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9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0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A1A34C3-F8C9-4591-BE1C-D28C4C0893F6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A81A-6B3D-43C6-A3F0-46B6A4C7DF9B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0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ED7BF-6143-4204-8B36-C148EBB97875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9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85E91-9024-4D87-92B9-83A81129C7D2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1"/>
          <p:cNvSpPr txBox="1">
            <a:spLocks/>
          </p:cNvSpPr>
          <p:nvPr userDrawn="1"/>
        </p:nvSpPr>
        <p:spPr>
          <a:xfrm>
            <a:off x="2032000" y="6453336"/>
            <a:ext cx="557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854200" y="6426202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Jongho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 (</a:t>
            </a:r>
            <a:r>
              <a:rPr lang="da-DK" altLang="ko-KR" sz="1200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quantic.jh@gmail.com</a:t>
            </a:r>
            <a:r>
              <a:rPr lang="da-DK" altLang="ko-KR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ttp://img.incujector.com/upload/project/project65293_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" y="6065945"/>
            <a:ext cx="1082280" cy="74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35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0C1E5E-8BFE-4E18-8083-E0D4A25AA34A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6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73A16-2ED4-4195-BFB1-1276CB5AFB92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00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A459-E99E-4D1B-82DC-E473DF187DD5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7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593B-247B-4BBF-97D4-61F6106A9158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9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513548-F093-49F5-8517-C9434CD0DB32}" type="datetime1">
              <a:rPr lang="ko-KR" altLang="en-US" smtClean="0"/>
              <a:pPr/>
              <a:t>2019. 4. 23.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9805CF-A1BB-403B-B716-9385F32BA9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6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B121-40C8-43C4-BF9D-A7A65A074920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2092-D82B-4F3C-8DD1-5440BBC71CF7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29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94D3-974E-418C-8C29-54198149C10E}" type="datetime1">
              <a:rPr lang="ko-KR" altLang="en-US" smtClean="0"/>
              <a:t>2019. 4. 23.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805CF-A1BB-403B-B716-9385F32BA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0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o.wikipedia.org/wiki/%EC%9D%B8%ED%84%B0%ED%8E%98%EC%9D%B4%EC%8A%A4_(%EC%BB%B4%ED%93%A8%ED%8C%85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oud.google.com/video-intelligence/" TargetMode="External"/><Relationship Id="rId3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bit.ly/2IOPeuI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hyperlink" Target="http://drive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www.ted.com/talks/shyam_sankar_the_rise_of_human_computer_coopera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tavros.io/tutorials/pytho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ucypark.kr/courses/tips/introduction-to-pyth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332656"/>
            <a:ext cx="6408712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323528" y="3238500"/>
            <a:ext cx="6192688" cy="1448668"/>
          </a:xfrm>
        </p:spPr>
        <p:txBody>
          <a:bodyPr>
            <a:noAutofit/>
          </a:bodyPr>
          <a:lstStyle/>
          <a:p>
            <a:pPr algn="r"/>
            <a:endParaRPr lang="en-US" altLang="ko-KR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Jongho Kim</a:t>
            </a:r>
            <a:endParaRPr lang="ko-KR" altLang="en-US" sz="1800" spc="-3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1800" spc="-3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December &amp; </a:t>
            </a:r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Company Inc.</a:t>
            </a:r>
          </a:p>
          <a:p>
            <a:pPr algn="r"/>
            <a:r>
              <a:rPr lang="en-US" altLang="ko-KR" sz="1800" spc="-3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Spring,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872" y="404664"/>
            <a:ext cx="6408712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Business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Analytics</a:t>
            </a:r>
            <a:r>
              <a:rPr lang="ko-KR" altLang="en-US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ko-KR" sz="15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IM561)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Module3. Detecting Labels in Your Own Video Data</a:t>
            </a:r>
          </a:p>
          <a:p>
            <a:pPr algn="r">
              <a:lnSpc>
                <a:spcPct val="150000"/>
              </a:lnSpc>
            </a:pPr>
            <a:endParaRPr lang="en-US" altLang="ko-KR" sz="5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en-US" altLang="ko-KR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Intelligent Video Analytics 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239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873055"/>
            <a:ext cx="3752950" cy="1200329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[‘a’, ‘b’, ’c’]</a:t>
            </a: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 ‘.join(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69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en-US" smtClean="0"/>
              <a:t>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8651" y="2888552"/>
            <a:ext cx="4262705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beat’.replace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(‘b’, ‘n’)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74918" y="2661930"/>
            <a:ext cx="3583032" cy="830997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range(1,5):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루프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9754" y="2691114"/>
            <a:ext cx="3752950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= range(1,4)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 = [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**2 for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a]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print(sum(s))</a:t>
            </a:r>
          </a:p>
        </p:txBody>
      </p:sp>
    </p:spTree>
    <p:extLst>
      <p:ext uri="{BB962C8B-B14F-4D97-AF65-F5344CB8AC3E}">
        <p14:creationId xmlns:p14="http://schemas.microsoft.com/office/powerpoint/2010/main" val="12237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</a:t>
            </a:r>
            <a:r>
              <a:rPr lang="ko-KR" altLang="en-US" dirty="0"/>
              <a:t>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01642" y="2510264"/>
            <a:ext cx="2903359" cy="830997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jiggle(x):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+ 1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입력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282215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io.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(‘kaist.mp4’, 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rb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video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f.read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f.close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49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딕셔너리 </a:t>
            </a:r>
            <a:r>
              <a:rPr lang="en-US" altLang="ko-KR" dirty="0" smtClean="0"/>
              <a:t>+</a:t>
            </a:r>
            <a:r>
              <a:rPr lang="ko-KR" altLang="en-US" dirty="0" smtClean="0"/>
              <a:t> 열을 테이블로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961888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pandas as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([{‘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’:1,’b’:2},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{‘a’:3, ‘b’:4}])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13" y="4094835"/>
            <a:ext cx="1441174" cy="17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r>
              <a:rPr lang="ko-KR" altLang="en-US" dirty="0"/>
              <a:t>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로 저장하기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4150" y="2107932"/>
            <a:ext cx="5961888" cy="2308324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 pandas as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([{‘a’:1,’b’:2}, 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{‘a’:3, ‘b’:4}])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df.to_csv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test.csv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API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latin typeface="+mn-ea"/>
              </a:rPr>
              <a:t>API(Application Programing Interface)</a:t>
            </a:r>
          </a:p>
          <a:p>
            <a:pPr lvl="1"/>
            <a:r>
              <a:rPr lang="en-US" altLang="ko-KR" sz="1800" dirty="0" smtClean="0">
                <a:latin typeface="+mn-ea"/>
              </a:rPr>
              <a:t>API</a:t>
            </a:r>
            <a:r>
              <a:rPr lang="ko-KR" altLang="en-US" sz="1800" dirty="0">
                <a:latin typeface="+mn-ea"/>
              </a:rPr>
              <a:t>는 응용 프로그램에서 사용할 수 있도록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운영 체제나 프로그래밍 언어가 제공하는 기능을 제어할 수 있게 만든 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hlinkClick r:id="rId2" tooltip="This link will take you away from steemit.com"/>
              </a:rPr>
              <a:t>인터페이스</a:t>
            </a:r>
            <a:r>
              <a:rPr lang="ko-KR" altLang="en-US" sz="1800" dirty="0">
                <a:latin typeface="+mn-ea"/>
              </a:rPr>
              <a:t>를 뜻한다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endParaRPr kumimoji="1" lang="en-US" altLang="ko-KR" sz="2000" dirty="0" smtClean="0">
              <a:latin typeface="+mn-ea"/>
            </a:endParaRPr>
          </a:p>
          <a:p>
            <a:r>
              <a:rPr lang="ko-KR" altLang="en-US" sz="2000" b="1" dirty="0" smtClean="0">
                <a:latin typeface="+mn-ea"/>
              </a:rPr>
              <a:t>인터페이스</a:t>
            </a:r>
            <a:r>
              <a:rPr lang="en-US" altLang="ko-KR" sz="2000" b="1" dirty="0">
                <a:latin typeface="+mn-ea"/>
              </a:rPr>
              <a:t>(Interface)</a:t>
            </a:r>
          </a:p>
          <a:p>
            <a:pPr lvl="1"/>
            <a:r>
              <a:rPr lang="ko-KR" altLang="en-US" sz="1800" dirty="0">
                <a:latin typeface="+mn-ea"/>
              </a:rPr>
              <a:t>인터페이스</a:t>
            </a:r>
            <a:r>
              <a:rPr lang="en-US" altLang="ko-KR" sz="1800" dirty="0">
                <a:latin typeface="+mn-ea"/>
              </a:rPr>
              <a:t>(interface)</a:t>
            </a:r>
            <a:r>
              <a:rPr lang="ko-KR" altLang="en-US" sz="1800" dirty="0">
                <a:latin typeface="+mn-ea"/>
              </a:rPr>
              <a:t>는 컴퓨터 시스템끼리 </a:t>
            </a:r>
            <a:r>
              <a:rPr lang="ko-KR" altLang="en-US" sz="1800" dirty="0">
                <a:solidFill>
                  <a:srgbClr val="C00000"/>
                </a:solidFill>
                <a:latin typeface="+mn-ea"/>
              </a:rPr>
              <a:t>정보를 교한하는 공유 경계</a:t>
            </a:r>
            <a:r>
              <a:rPr lang="ko-KR" altLang="en-US" sz="1800" dirty="0">
                <a:latin typeface="+mn-ea"/>
              </a:rPr>
              <a:t>를 의미한다</a:t>
            </a:r>
            <a:r>
              <a:rPr lang="en-US" altLang="ko-KR" sz="1800" dirty="0">
                <a:latin typeface="+mn-ea"/>
              </a:rPr>
              <a:t>, </a:t>
            </a:r>
            <a:endParaRPr lang="en-US" altLang="ko-KR" sz="1800" dirty="0" smtClean="0">
              <a:latin typeface="+mn-ea"/>
            </a:endParaRPr>
          </a:p>
          <a:p>
            <a:pPr lvl="1"/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터치 </a:t>
            </a:r>
            <a:r>
              <a:rPr lang="ko-KR" altLang="en-US" sz="1800" dirty="0">
                <a:latin typeface="+mn-ea"/>
              </a:rPr>
              <a:t>스크린과 같은 일부 컴퓨터 하드웨어 장치들은 인터페이스를 통해 데이터를 송수신 할 수 있으며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마우스나 마이크론 폰가 같은 장치들은 오직 시스템에 데이터를 전송만 하는 인터페이스를 제공한다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endParaRPr kumimoji="1" lang="ko-KR" altLang="en-US" sz="18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Module3. </a:t>
            </a:r>
            <a:r>
              <a:rPr lang="en-US" altLang="ko-K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Labels in Your Own Video Data</a:t>
            </a:r>
          </a:p>
        </p:txBody>
      </p:sp>
    </p:spTree>
    <p:extLst>
      <p:ext uri="{BB962C8B-B14F-4D97-AF65-F5344CB8AC3E}">
        <p14:creationId xmlns:p14="http://schemas.microsoft.com/office/powerpoint/2010/main" val="18487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477053"/>
            <a:ext cx="2540000" cy="2540000"/>
          </a:xfrm>
          <a:prstGeom prst="rect">
            <a:avLst/>
          </a:prstGeom>
        </p:spPr>
      </p:pic>
      <p:cxnSp>
        <p:nvCxnSpPr>
          <p:cNvPr id="14" name="Curved Connector 8"/>
          <p:cNvCxnSpPr>
            <a:endCxn id="12" idx="0"/>
          </p:cNvCxnSpPr>
          <p:nvPr/>
        </p:nvCxnSpPr>
        <p:spPr>
          <a:xfrm rot="5400000" flipH="1" flipV="1">
            <a:off x="4675239" y="-162908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9"/>
          <p:cNvSpPr txBox="1"/>
          <p:nvPr/>
        </p:nvSpPr>
        <p:spPr>
          <a:xfrm>
            <a:off x="3934468" y="1621680"/>
            <a:ext cx="188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요청</a:t>
            </a:r>
            <a:r>
              <a:rPr lang="en-US" altLang="ko-KR" dirty="0"/>
              <a:t> </a:t>
            </a:r>
            <a:r>
              <a:rPr lang="en-US" altLang="ko-KR" dirty="0" smtClean="0"/>
              <a:t>(Request)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88" y="2705929"/>
            <a:ext cx="2275080" cy="20885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71865" y="2457515"/>
            <a:ext cx="306526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latin typeface="+mn-ea"/>
              </a:rPr>
              <a:t>URI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방식으로 </a:t>
            </a:r>
            <a:r>
              <a:rPr lang="ko-KR" altLang="en-US" sz="1500" dirty="0">
                <a:latin typeface="+mn-ea"/>
              </a:rPr>
              <a:t>정보의 자원을 표현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36279" y="3387977"/>
            <a:ext cx="313643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latin typeface="+mn-ea"/>
              </a:rPr>
              <a:t>자원에 대한 행위는 </a:t>
            </a:r>
            <a:r>
              <a:rPr lang="en-US" altLang="ko-KR" sz="1500" dirty="0">
                <a:latin typeface="+mn-ea"/>
              </a:rPr>
              <a:t>HTTP </a:t>
            </a:r>
            <a:r>
              <a:rPr lang="en-US" altLang="ko-KR" sz="1500" dirty="0" smtClean="0">
                <a:latin typeface="+mn-ea"/>
              </a:rPr>
              <a:t>Method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375" y="1655175"/>
            <a:ext cx="2237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dirty="0">
                <a:latin typeface="+mn-ea"/>
              </a:rPr>
              <a:t>Client - Server </a:t>
            </a:r>
            <a:r>
              <a:rPr lang="ko-KR" altLang="nl-NL" dirty="0">
                <a:latin typeface="+mn-ea"/>
              </a:rPr>
              <a:t>구조</a:t>
            </a:r>
            <a:endParaRPr lang="ko-KR" altLang="nl-NL" b="0" i="0" dirty="0">
              <a:effectLst/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90734" y="2742270"/>
            <a:ext cx="38275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smtClean="0">
                <a:solidFill>
                  <a:srgbClr val="111111"/>
                </a:solidFill>
                <a:latin typeface="Helvetica" charset="0"/>
              </a:rPr>
              <a:t>Ex. </a:t>
            </a:r>
            <a:r>
              <a:rPr lang="en-US" altLang="ko-KR" sz="1500" dirty="0" smtClean="0">
                <a:solidFill>
                  <a:srgbClr val="111111"/>
                </a:solidFill>
                <a:latin typeface="Helvetica" charset="0"/>
              </a:rPr>
              <a:t>https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://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www.google.co.kr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/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search?q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=</a:t>
            </a:r>
            <a:r>
              <a:rPr lang="en-US" altLang="ko-KR" sz="1500" dirty="0" err="1">
                <a:solidFill>
                  <a:srgbClr val="111111"/>
                </a:solidFill>
                <a:latin typeface="Helvetica" charset="0"/>
              </a:rPr>
              <a:t>uri</a:t>
            </a:r>
            <a:r>
              <a:rPr lang="en-US" altLang="ko-KR" sz="1500" dirty="0">
                <a:solidFill>
                  <a:srgbClr val="111111"/>
                </a:solidFill>
                <a:latin typeface="Helvetica" charset="0"/>
              </a:rPr>
              <a:t> </a:t>
            </a:r>
            <a:endParaRPr lang="ko-KR" altLang="en-US" sz="1500" dirty="0"/>
          </a:p>
        </p:txBody>
      </p:sp>
      <p:sp>
        <p:nvSpPr>
          <p:cNvPr id="11" name="직사각형 10"/>
          <p:cNvSpPr/>
          <p:nvPr/>
        </p:nvSpPr>
        <p:spPr>
          <a:xfrm>
            <a:off x="4174815" y="3708139"/>
            <a:ext cx="1516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srgbClr val="111111"/>
                </a:solidFill>
                <a:latin typeface="Helvetica" charset="0"/>
              </a:rPr>
              <a:t>Ex. GET, POST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634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695714"/>
            <a:ext cx="2540000" cy="2540000"/>
          </a:xfrm>
          <a:prstGeom prst="rect">
            <a:avLst/>
          </a:prstGeom>
        </p:spPr>
      </p:pic>
      <p:cxnSp>
        <p:nvCxnSpPr>
          <p:cNvPr id="6" name="Curved Connector 8"/>
          <p:cNvCxnSpPr>
            <a:stCxn id="4" idx="2"/>
          </p:cNvCxnSpPr>
          <p:nvPr/>
        </p:nvCxnSpPr>
        <p:spPr>
          <a:xfrm rot="5400000">
            <a:off x="4675239" y="2595753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9"/>
          <p:cNvSpPr txBox="1"/>
          <p:nvPr/>
        </p:nvSpPr>
        <p:spPr>
          <a:xfrm>
            <a:off x="3458031" y="5856392"/>
            <a:ext cx="29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응답 </a:t>
            </a:r>
            <a:r>
              <a:rPr lang="en-US" altLang="ko-KR" dirty="0" smtClean="0"/>
              <a:t>(Response)</a:t>
            </a:r>
          </a:p>
          <a:p>
            <a:pPr algn="ctr"/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cxnSp>
        <p:nvCxnSpPr>
          <p:cNvPr id="10" name="Curved Connector 8"/>
          <p:cNvCxnSpPr/>
          <p:nvPr/>
        </p:nvCxnSpPr>
        <p:spPr>
          <a:xfrm rot="5400000" flipH="1" flipV="1">
            <a:off x="4675239" y="55753"/>
            <a:ext cx="12700" cy="5279922"/>
          </a:xfrm>
          <a:prstGeom prst="curvedConnector3">
            <a:avLst>
              <a:gd name="adj1" fmla="val 180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>
            <a:off x="3974225" y="1701195"/>
            <a:ext cx="188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 (Request)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88" y="2924590"/>
            <a:ext cx="2275080" cy="20885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7375" y="1655175"/>
            <a:ext cx="2237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ko-KR" dirty="0">
                <a:latin typeface="+mn-ea"/>
              </a:rPr>
              <a:t>Client - Server </a:t>
            </a:r>
            <a:r>
              <a:rPr lang="ko-KR" altLang="nl-NL" dirty="0">
                <a:latin typeface="+mn-ea"/>
              </a:rPr>
              <a:t>구조</a:t>
            </a:r>
            <a:endParaRPr lang="ko-KR" altLang="nl-NL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4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Video Intelligence API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82076" y="5600427"/>
            <a:ext cx="441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https://cloud.google.com/video-intelligence/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" y="2497935"/>
            <a:ext cx="9144000" cy="29742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336" y="1317385"/>
            <a:ext cx="8219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The API 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detects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the video labels (objects within the video) as well as shot labels (description of the video events over time)</a:t>
            </a:r>
            <a:endParaRPr lang="ko-KR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Hands-on-Labs 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Video Intelligence</a:t>
            </a:r>
            <a:r>
              <a:rPr lang="en-US" altLang="ko-KR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altLang="ko-KR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51919" y="2276872"/>
            <a:ext cx="493936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Intelligence</a:t>
            </a: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600" b="1" i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KAIST_Video_Analytics.ipynb</a:t>
            </a:r>
            <a:endParaRPr lang="en-US" altLang="ko-KR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altLang="ko-KR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Image result for hands on icon progra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9789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06" y="309500"/>
            <a:ext cx="1507983" cy="4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4700612"/>
            <a:ext cx="84178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</a:rPr>
              <a:t>URL: </a:t>
            </a:r>
            <a:r>
              <a:rPr lang="en-US" altLang="ko-KR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bit.ly/2IOPeuI</a:t>
            </a:r>
            <a:r>
              <a:rPr lang="en-US" altLang="ko-KR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ko-KR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0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2" y="3632565"/>
            <a:ext cx="5396565" cy="2723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Access on </a:t>
            </a:r>
            <a:r>
              <a:rPr lang="en-US" altLang="ko-KR" sz="2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56415" y="1079302"/>
            <a:ext cx="82824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Step: Upload your data on Google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99682" y="1649997"/>
            <a:ext cx="243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http://</a:t>
            </a:r>
            <a:r>
              <a:rPr lang="ko-KR" alt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drive.google.com</a:t>
            </a:r>
            <a:endParaRPr lang="en-US" altLang="ko-KR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56415" y="2608562"/>
            <a:ext cx="828247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Second Step: Enter Authentication Code on Google </a:t>
            </a:r>
            <a:r>
              <a:rPr lang="en-US" altLang="ko-KR" sz="2000" dirty="0" err="1" smtClean="0">
                <a:latin typeface="Times New Roman" charset="0"/>
                <a:ea typeface="Times New Roman" charset="0"/>
                <a:cs typeface="Times New Roman" charset="0"/>
              </a:rPr>
              <a:t>Colab</a:t>
            </a:r>
            <a:endParaRPr lang="en-US" altLang="ko-KR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3558" y="5482157"/>
            <a:ext cx="269778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35234" y="5358271"/>
            <a:ext cx="135806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2960" y="5752204"/>
            <a:ext cx="1476815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Code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16812" y="5939217"/>
            <a:ext cx="5164526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03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altLang="ko-KR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Available on Google Drive</a:t>
            </a:r>
          </a:p>
          <a:p>
            <a:pPr>
              <a:lnSpc>
                <a:spcPct val="150000"/>
              </a:lnSpc>
            </a:pPr>
            <a:endParaRPr lang="en-US" altLang="ko-KR" sz="2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404328" y="1610199"/>
            <a:ext cx="8282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Type: !ls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root directory for Google Drive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specific folder, !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 "/content/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gdrive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/My Drive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/{Your Folder Name}”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14" y="3753382"/>
            <a:ext cx="6642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Cooperate with Deep Learning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328" y="980728"/>
            <a:ext cx="8291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capability consists of human, computer, and human-computer cooperation.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992" y="2132856"/>
            <a:ext cx="4320480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 a freestyle chess tournament in 2005… The surprise came at the end. Who won? Not a grandmaster with a supercomputer, but actually two American amateurs using three relatively weak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laptops … </a:t>
            </a:r>
          </a:p>
          <a:p>
            <a:pPr>
              <a:lnSpc>
                <a:spcPct val="130000"/>
              </a:lnSpc>
            </a:pP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astonishing result: average men, average machines beating the best man, the best machine. And anyways, isn't it supposed to be man versus machine?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it's about cooperation, and the right type of cooperation.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387"/>
          <a:stretch/>
        </p:blipFill>
        <p:spPr>
          <a:xfrm>
            <a:off x="242506" y="2295299"/>
            <a:ext cx="4011410" cy="2429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4025" y="5086345"/>
            <a:ext cx="3348372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ko-KR" altLang="en-US" sz="1100" dirty="0" smtClean="0">
                <a:solidFill>
                  <a:srgbClr val="222222"/>
                </a:solidFill>
                <a:latin typeface="Arial" panose="020B0604020202020204" pitchFamily="34" charset="0"/>
                <a:hlinkClick r:id="rId3"/>
              </a:rPr>
              <a:t>www.ted.com/talks/shyam_sankar_the_rise_of_human_computer_cooperation</a:t>
            </a:r>
            <a:r>
              <a:rPr lang="ko-KR" alt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6096" y="5857527"/>
            <a:ext cx="3250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Shyam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Sankar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i="1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ko-KR" sz="1400" dirty="0" err="1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TEDGlobal</a:t>
            </a:r>
            <a:r>
              <a:rPr lang="en-US" altLang="ko-KR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endParaRPr lang="en-US" altLang="ko-KR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8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305290"/>
            <a:ext cx="46805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감사합니다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332656"/>
            <a:ext cx="5760640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25995"/>
            <a:ext cx="5472608" cy="31854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Thank you </a:t>
            </a:r>
            <a:r>
              <a:rPr lang="en-US" altLang="ko-KR" sz="44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  <a:sym typeface="Wingdings"/>
              </a:rPr>
              <a:t></a:t>
            </a:r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4400" spc="-150" dirty="0" smtClean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2500" spc="-15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Contact Info: </a:t>
            </a:r>
            <a:r>
              <a:rPr lang="en-US" altLang="ko-KR" sz="2500" spc="-15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quantic.jh@gmail.com</a:t>
            </a:r>
            <a:endParaRPr lang="en-US" altLang="ko-KR" sz="2500" spc="-150" dirty="0">
              <a:solidFill>
                <a:schemeClr val="bg1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524" y="2585101"/>
            <a:ext cx="9147524" cy="144016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0"/>
                  <a:lumOff val="10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0">
                <a:schemeClr val="bg1">
                  <a:lumMod val="0"/>
                  <a:lumOff val="10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7104" y="2879017"/>
            <a:ext cx="888626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Python in 5 Minutes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70237" y="5727300"/>
            <a:ext cx="410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  <a:hlinkClick r:id="rId3"/>
              </a:rPr>
              <a:t>https://www.stavros.io/tutorials/python/</a:t>
            </a:r>
            <a:endParaRPr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9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Times New Roman" charset="0"/>
                <a:ea typeface="Times New Roman" charset="0"/>
                <a:cs typeface="Times New Roman" charset="0"/>
              </a:rPr>
              <a:t>Python</a:t>
            </a:r>
            <a:endParaRPr lang="en-US" altLang="ko-KR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ko-KR" altLang="en-US" sz="1600" dirty="0">
                <a:latin typeface="Times New Roman" charset="0"/>
                <a:ea typeface="Times New Roman" charset="0"/>
                <a:cs typeface="Times New Roman" charset="0"/>
              </a:rPr>
              <a:t>박은정</a:t>
            </a:r>
            <a:r>
              <a:rPr lang="en-US" altLang="ko-KR" sz="16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ko-KR" sz="16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Introduction to Python (on Windows</a:t>
            </a:r>
            <a:r>
              <a:rPr lang="en-US" altLang="ko-KR" sz="16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)</a:t>
            </a:r>
            <a:endParaRPr lang="en-US" altLang="ko-KR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805CF-A1BB-403B-B716-9385F32BA91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14"/>
          <p:cNvCxnSpPr/>
          <p:nvPr/>
        </p:nvCxnSpPr>
        <p:spPr>
          <a:xfrm flipH="1">
            <a:off x="404328" y="908720"/>
            <a:ext cx="82912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7544" y="144085"/>
            <a:ext cx="8219256" cy="7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파이썬의 특징</a:t>
            </a:r>
            <a:endParaRPr lang="en-US" altLang="ko-KR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6610" y="1394090"/>
            <a:ext cx="78867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 smtClean="0"/>
              <a:t>코드가 읽기 쉽다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문법이 </a:t>
            </a:r>
            <a:r>
              <a:rPr kumimoji="1" lang="ko-KR" altLang="en-US" sz="2000" b="1" dirty="0" smtClean="0"/>
              <a:t>간결</a:t>
            </a:r>
            <a:r>
              <a:rPr kumimoji="1" lang="ko-KR" altLang="en-US" sz="2000" dirty="0" smtClean="0"/>
              <a:t>하다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개발속도가 </a:t>
            </a:r>
            <a:r>
              <a:rPr kumimoji="1" lang="ko-KR" altLang="en-US" sz="2000" b="1" dirty="0" smtClean="0"/>
              <a:t>빠르다</a:t>
            </a:r>
            <a:endParaRPr kumimoji="1" lang="en-US" altLang="ko-KR" sz="2000" b="1" dirty="0" smtClean="0"/>
          </a:p>
          <a:p>
            <a:r>
              <a:rPr kumimoji="1" lang="ko-KR" altLang="en-US" sz="2000" dirty="0" smtClean="0"/>
              <a:t>프로그래밍이 </a:t>
            </a:r>
            <a:r>
              <a:rPr kumimoji="1" lang="ko-KR" altLang="en-US" sz="2000" b="1" dirty="0" smtClean="0"/>
              <a:t>재밌다</a:t>
            </a:r>
            <a:endParaRPr kumimoji="1" lang="ko-KR" altLang="en-US" sz="2000" b="1" dirty="0"/>
          </a:p>
        </p:txBody>
      </p:sp>
      <p:pic>
        <p:nvPicPr>
          <p:cNvPr id="1026" name="Picture 2" descr="ife is too short, you need python.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85" y="1394090"/>
            <a:ext cx="3609926" cy="42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4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설치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24150" y="2873057"/>
            <a:ext cx="4262705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package_name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142" y="5851159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</a:t>
            </a:r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파이썬 쉘 밖에서 실행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25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6659" y="2904050"/>
            <a:ext cx="3413114" cy="461665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package_name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3752950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[‘a’, ‘b’, ‘c’]</a:t>
            </a:r>
          </a:p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abc.append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(‘d’)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[1]) 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240" y="5913782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** “list”</a:t>
            </a:r>
            <a:r>
              <a:rPr lang="ko-KR" altLang="en-US" sz="1200" dirty="0" smtClean="0"/>
              <a:t>라 부름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45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딕셔너리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2733441" cy="1938992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</a:p>
          <a:p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[‘a’] = 1</a:t>
            </a:r>
          </a:p>
          <a:p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[‘b’] 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endParaRPr lang="en-US" altLang="ko-K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[‘a’])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 </a:t>
            </a:r>
            <a:r>
              <a:rPr lang="en-US" altLang="ko-KR" dirty="0" smtClean="0"/>
              <a:t>+</a:t>
            </a:r>
            <a:r>
              <a:rPr lang="ko-KR" altLang="en-US" dirty="0" smtClean="0"/>
              <a:t> 딕셔너리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331A-EA5E-416E-98F2-1AD6A05AF53E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4631" y="2733569"/>
            <a:ext cx="3243196" cy="1569660"/>
          </a:xfrm>
          <a:prstGeom prst="rect">
            <a:avLst/>
          </a:prstGeom>
          <a:solidFill>
            <a:srgbClr val="E2E2E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li = 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altLang="ko-K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li.append</a:t>
            </a:r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({‘a’:1})</a:t>
            </a:r>
          </a:p>
          <a:p>
            <a:endParaRPr lang="en-US" altLang="ko-K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print(li[0][‘a’])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3090</TotalTime>
  <Words>632</Words>
  <Application>Microsoft Macintosh PowerPoint</Application>
  <PresentationFormat>화면 슬라이드 쇼(4:3)</PresentationFormat>
  <Paragraphs>207</Paragraphs>
  <Slides>30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나눔고딕</vt:lpstr>
      <vt:lpstr>나눔명조</vt:lpstr>
      <vt:lpstr>맑은 고딕</vt:lpstr>
      <vt:lpstr>Arial</vt:lpstr>
      <vt:lpstr>Calibri</vt:lpstr>
      <vt:lpstr>Calibri Light</vt:lpstr>
      <vt:lpstr>Consolas</vt:lpstr>
      <vt:lpstr>Helvetica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패키지 설치</vt:lpstr>
      <vt:lpstr>패키지 사용</vt:lpstr>
      <vt:lpstr>열</vt:lpstr>
      <vt:lpstr>딕셔너리</vt:lpstr>
      <vt:lpstr>열 + 딕셔너리</vt:lpstr>
      <vt:lpstr>String concatenation</vt:lpstr>
      <vt:lpstr>String substitution</vt:lpstr>
      <vt:lpstr>루프</vt:lpstr>
      <vt:lpstr>루프</vt:lpstr>
      <vt:lpstr>함수</vt:lpstr>
      <vt:lpstr>파일 입력</vt:lpstr>
      <vt:lpstr>딕셔너리 + 열을 테이블로</vt:lpstr>
      <vt:lpstr>테이블 CSV로 저장하기</vt:lpstr>
      <vt:lpstr>PowerPoint 프레젠테이션</vt:lpstr>
      <vt:lpstr>API란?</vt:lpstr>
      <vt:lpstr>REST API란?</vt:lpstr>
      <vt:lpstr>REST API란?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Jongho Kim</dc:creator>
  <cp:lastModifiedBy>Jongho Kim</cp:lastModifiedBy>
  <cp:revision>355</cp:revision>
  <cp:lastPrinted>2019-04-23T11:37:37Z</cp:lastPrinted>
  <dcterms:created xsi:type="dcterms:W3CDTF">2017-11-16T01:26:47Z</dcterms:created>
  <dcterms:modified xsi:type="dcterms:W3CDTF">2019-04-23T11:37:41Z</dcterms:modified>
</cp:coreProperties>
</file>